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2.xml" ContentType="application/vnd.ms-office.chartcolorstyle+xml"/>
  <Override PartName="/ppt/charts/style3.xml" ContentType="application/vnd.ms-office.chartstyle+xml"/>
  <Override PartName="/ppt/notesMasters/notesMaster1.xml" ContentType="application/vnd.openxmlformats-officedocument.presentationml.notesMaster+xml"/>
  <Override PartName="/ppt/charts/chart3.xml" ContentType="application/vnd.openxmlformats-officedocument.drawingml.chart+xml"/>
  <Override PartName="/ppt/charts/colors3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74" r:id="rId2"/>
    <p:sldId id="542" r:id="rId3"/>
    <p:sldId id="543" r:id="rId4"/>
    <p:sldId id="540" r:id="rId5"/>
    <p:sldId id="541" r:id="rId6"/>
    <p:sldId id="536" r:id="rId7"/>
    <p:sldId id="537" r:id="rId8"/>
    <p:sldId id="538" r:id="rId9"/>
    <p:sldId id="546" r:id="rId10"/>
    <p:sldId id="547" r:id="rId11"/>
    <p:sldId id="539" r:id="rId12"/>
    <p:sldId id="524" r:id="rId13"/>
    <p:sldId id="487" r:id="rId14"/>
    <p:sldId id="504" r:id="rId15"/>
    <p:sldId id="505" r:id="rId16"/>
    <p:sldId id="544" r:id="rId17"/>
    <p:sldId id="545" r:id="rId18"/>
    <p:sldId id="532" r:id="rId19"/>
    <p:sldId id="480" r:id="rId20"/>
    <p:sldId id="548" r:id="rId21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3300"/>
    <a:srgbClr val="FF0000"/>
    <a:srgbClr val="CC9900"/>
    <a:srgbClr val="FF9900"/>
    <a:srgbClr val="FF9999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660"/>
  </p:normalViewPr>
  <p:slideViewPr>
    <p:cSldViewPr>
      <p:cViewPr varScale="1">
        <p:scale>
          <a:sx n="87" d="100"/>
          <a:sy n="87" d="100"/>
        </p:scale>
        <p:origin x="10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m.franklin\AppData\Local\Microsoft\Windows\Temporary%20Internet%20Files\Content.Outlook\GM5FWWHM\2018%20SE%20Meet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m.franklin\AppData\Local\Microsoft\Windows\Temporary%20Internet%20Files\Content.Outlook\GM5FWWHM\2018%20SE%20Meet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m.franklin\AppData\Local\Microsoft\Windows\Temporary%20Internet%20Files\Content.Outlook\GM5FWWHM\2018%20SE%20Meet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26781684136608E-2"/>
          <c:y val="0.28655805955290076"/>
          <c:w val="0.68113955898824752"/>
          <c:h val="0.65914305970374398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Sheet1!$D$6:$D$12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Sheet1!$E$6:$E$12</c:f>
              <c:numCache>
                <c:formatCode>General</c:formatCode>
                <c:ptCount val="7"/>
                <c:pt idx="0">
                  <c:v>779</c:v>
                </c:pt>
                <c:pt idx="1">
                  <c:v>835</c:v>
                </c:pt>
                <c:pt idx="2">
                  <c:v>575</c:v>
                </c:pt>
                <c:pt idx="3">
                  <c:v>642</c:v>
                </c:pt>
                <c:pt idx="4">
                  <c:v>582</c:v>
                </c:pt>
                <c:pt idx="5">
                  <c:v>647</c:v>
                </c:pt>
                <c:pt idx="6">
                  <c:v>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1A-47A1-9969-360E34C0F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924792"/>
        <c:axId val="22492964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Sheet1!$D$6:$D$12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Sheet1!$D$6:$D$12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DD1A-47A1-9969-360E34C0F36F}"/>
                  </c:ext>
                </c:extLst>
              </c15:ser>
            </c15:filteredBarSeries>
          </c:ext>
        </c:extLst>
      </c:barChart>
      <c:catAx>
        <c:axId val="22492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929640"/>
        <c:crosses val="autoZero"/>
        <c:auto val="1"/>
        <c:lblAlgn val="ctr"/>
        <c:lblOffset val="100"/>
        <c:noMultiLvlLbl val="0"/>
      </c:catAx>
      <c:valAx>
        <c:axId val="224929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92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52105072883193E-2"/>
          <c:y val="0.34752834748765421"/>
          <c:w val="0.67842192033060011"/>
          <c:h val="0.60849863578878194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Sheet1!$J$6:$J$12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Sheet1!$K$6:$K$12</c:f>
              <c:numCache>
                <c:formatCode>General</c:formatCode>
                <c:ptCount val="7"/>
                <c:pt idx="0">
                  <c:v>63.8</c:v>
                </c:pt>
                <c:pt idx="1">
                  <c:v>64.599999999999994</c:v>
                </c:pt>
                <c:pt idx="2">
                  <c:v>70.099999999999994</c:v>
                </c:pt>
                <c:pt idx="3">
                  <c:v>72.7</c:v>
                </c:pt>
                <c:pt idx="4">
                  <c:v>61.3</c:v>
                </c:pt>
                <c:pt idx="5">
                  <c:v>62.1</c:v>
                </c:pt>
                <c:pt idx="6">
                  <c:v>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D2-4F9D-8DDD-04552DAE3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061120"/>
        <c:axId val="22506150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Sheet1!$J$6:$J$12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Sheet1!$J$6:$J$12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B8D2-4F9D-8DDD-04552DAE3394}"/>
                  </c:ext>
                </c:extLst>
              </c15:ser>
            </c15:filteredBarSeries>
          </c:ext>
        </c:extLst>
      </c:barChart>
      <c:catAx>
        <c:axId val="22506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061504"/>
        <c:crosses val="autoZero"/>
        <c:auto val="1"/>
        <c:lblAlgn val="ctr"/>
        <c:lblOffset val="100"/>
        <c:noMultiLvlLbl val="0"/>
      </c:catAx>
      <c:valAx>
        <c:axId val="22506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06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15288119002305E-2"/>
          <c:y val="0.39716611819187198"/>
          <c:w val="0.68953143347854984"/>
          <c:h val="0.49418885812852326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Sheet1!$D$19:$D$25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Sheet1!$E$19:$E$25</c:f>
              <c:numCache>
                <c:formatCode>General</c:formatCode>
                <c:ptCount val="7"/>
                <c:pt idx="0">
                  <c:v>7</c:v>
                </c:pt>
                <c:pt idx="1">
                  <c:v>9.1999999999999993</c:v>
                </c:pt>
                <c:pt idx="2">
                  <c:v>11.2</c:v>
                </c:pt>
                <c:pt idx="3">
                  <c:v>9.1999999999999993</c:v>
                </c:pt>
                <c:pt idx="4">
                  <c:v>6.6</c:v>
                </c:pt>
                <c:pt idx="5">
                  <c:v>5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6B-41B7-844E-4F0D2BE27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015464"/>
        <c:axId val="22501584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Sheet1!$D$19:$D$25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Sheet1!$D$19:$D$25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686B-41B7-844E-4F0D2BE27011}"/>
                  </c:ext>
                </c:extLst>
              </c15:ser>
            </c15:filteredBarSeries>
          </c:ext>
        </c:extLst>
      </c:barChart>
      <c:catAx>
        <c:axId val="225015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015848"/>
        <c:crosses val="autoZero"/>
        <c:auto val="1"/>
        <c:lblAlgn val="ctr"/>
        <c:lblOffset val="100"/>
        <c:noMultiLvlLbl val="0"/>
      </c:catAx>
      <c:valAx>
        <c:axId val="22501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015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AB7287-CA2E-47BB-83BD-56FCBD52D3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0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67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3"/>
            <a:ext cx="5150273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43CC4B-7254-4C11-A329-AC409349A45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08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7A128-54F5-4019-AD95-573638B99AB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22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7A128-54F5-4019-AD95-573638B99AB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91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7A128-54F5-4019-AD95-573638B99AB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95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A85C9-14D3-46B7-8A7D-90B965C1A27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01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A85C9-14D3-46B7-8A7D-90B965C1A27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92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A85C9-14D3-46B7-8A7D-90B965C1A27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29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A85C9-14D3-46B7-8A7D-90B965C1A27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48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A85C9-14D3-46B7-8A7D-90B965C1A274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53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A85C9-14D3-46B7-8A7D-90B965C1A274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48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A85C9-14D3-46B7-8A7D-90B965C1A274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4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99886-DF05-4ED5-91B1-630CA5440387}" type="slidenum">
              <a:rPr lang="en-US"/>
              <a:pPr/>
              <a:t>19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6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7A128-54F5-4019-AD95-573638B99AB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40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99886-DF05-4ED5-91B1-630CA5440387}" type="slidenum">
              <a:rPr lang="en-US"/>
              <a:pPr/>
              <a:t>20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0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7A128-54F5-4019-AD95-573638B99AB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95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7A128-54F5-4019-AD95-573638B99AB3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42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7A128-54F5-4019-AD95-573638B99AB3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0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7A128-54F5-4019-AD95-573638B99AB3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5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7A128-54F5-4019-AD95-573638B99AB3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63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7A128-54F5-4019-AD95-573638B99AB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63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7A128-54F5-4019-AD95-573638B99AB3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9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6D82D-F57A-444B-9F9C-ABC98DD5A1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99E54-7CCB-403E-A6A0-BD306C43B8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0D8E2-F628-4804-824E-6D42957BE4D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BFCB23-7F35-49BA-8275-3974372D80A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1534F0-4203-461C-B536-6671BA61C64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4A0696-7675-4D86-B628-29DC78B49D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2B234-859E-4D82-9D18-3EF9AC4413E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E4E38-50C3-4411-9D08-90B922CAF3C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24837-C7B1-42B4-9D70-D5F925B4A18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A393-1BB3-4CB9-8EC4-6B9424ABEC7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7CD5F-B72F-494C-B4C1-777756A0883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0A4F2-17A8-403D-BB21-0FE93EFA4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DD4E0-8821-4721-B667-6CE91BD1DD5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D8C9F-7CD7-4DBC-A502-CF60340E70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0A6372-C08D-4B7C-804E-C799D91AD16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2819400"/>
          </a:xfrm>
        </p:spPr>
        <p:txBody>
          <a:bodyPr/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2018 Section Engineers Meeting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“Materials Topics”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 b="1" dirty="0"/>
              <a:t>M</a:t>
            </a:r>
            <a:r>
              <a:rPr lang="en-US" sz="3600" b="1" dirty="0" smtClean="0"/>
              <a:t>ichael Black</a:t>
            </a:r>
            <a:br>
              <a:rPr lang="en-US" sz="3600" b="1" dirty="0" smtClean="0"/>
            </a:br>
            <a:r>
              <a:rPr lang="en-US" sz="1800" b="1" dirty="0" smtClean="0"/>
              <a:t>(for Allen Myers)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Division of Materials</a:t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February 6,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700" b="1" i="1" u="sng" kern="0" dirty="0" smtClean="0">
                <a:solidFill>
                  <a:srgbClr val="FF0000"/>
                </a:solidFill>
              </a:rPr>
              <a:t>Updated Asphalt Mixture Selection Warrants</a:t>
            </a:r>
            <a:endParaRPr lang="en-US" sz="3700" b="1" i="1" u="sng" kern="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Districts # 1 and # 2 will still use 0.50-inch NMAS </a:t>
            </a:r>
            <a:r>
              <a:rPr lang="en-US" dirty="0"/>
              <a:t>for Type A and B polish-resistant </a:t>
            </a:r>
            <a:r>
              <a:rPr lang="en-US" dirty="0" smtClean="0"/>
              <a:t>mixtures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Requires PG 76-22 asphalt binder for </a:t>
            </a:r>
            <a:r>
              <a:rPr lang="en-US" dirty="0"/>
              <a:t>AADTT </a:t>
            </a:r>
            <a:r>
              <a:rPr lang="en-US" dirty="0" smtClean="0"/>
              <a:t>≥ 3000 </a:t>
            </a:r>
            <a:r>
              <a:rPr lang="en-US" dirty="0"/>
              <a:t>(roughly equivalent to </a:t>
            </a:r>
            <a:r>
              <a:rPr lang="en-US" dirty="0" smtClean="0"/>
              <a:t>10 million ESALs)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Includes “No. 4 nominal” or “</a:t>
            </a:r>
            <a:r>
              <a:rPr lang="en-US" dirty="0" err="1" smtClean="0"/>
              <a:t>thinlay</a:t>
            </a:r>
            <a:r>
              <a:rPr lang="en-US" dirty="0" smtClean="0"/>
              <a:t>” mixtures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Updated warrants available on Division of Materials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206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800" b="1" i="1" u="sng" kern="0" dirty="0" smtClean="0">
                <a:solidFill>
                  <a:srgbClr val="FF0000"/>
                </a:solidFill>
              </a:rPr>
              <a:t>General issues</a:t>
            </a:r>
            <a:endParaRPr lang="en-US" sz="3800" b="1" i="1" u="sng" kern="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Submit samples </a:t>
            </a:r>
            <a:r>
              <a:rPr lang="en-US" dirty="0"/>
              <a:t>that require testing by </a:t>
            </a:r>
            <a:r>
              <a:rPr lang="en-US" dirty="0" smtClean="0"/>
              <a:t>Division of Materials in timely fashion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Apply materials deductions to </a:t>
            </a:r>
            <a:r>
              <a:rPr lang="en-US" dirty="0"/>
              <a:t>project </a:t>
            </a:r>
            <a:r>
              <a:rPr lang="en-US" dirty="0" smtClean="0"/>
              <a:t>items as required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Obtain </a:t>
            </a:r>
            <a:r>
              <a:rPr lang="en-US" dirty="0"/>
              <a:t>roadway samples </a:t>
            </a:r>
            <a:r>
              <a:rPr lang="en-US" dirty="0" smtClean="0"/>
              <a:t>of asphalt mixtures on </a:t>
            </a:r>
            <a:r>
              <a:rPr lang="en-US" dirty="0"/>
              <a:t>projects </a:t>
            </a:r>
            <a:r>
              <a:rPr lang="en-US" dirty="0" smtClean="0"/>
              <a:t>requiring polish-resistant aggregate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Notify Division of Materials </a:t>
            </a:r>
            <a:r>
              <a:rPr lang="en-US" dirty="0"/>
              <a:t>about </a:t>
            </a:r>
            <a:r>
              <a:rPr lang="en-US" dirty="0" smtClean="0"/>
              <a:t>high-friction surface projects </a:t>
            </a:r>
            <a:r>
              <a:rPr lang="en-US" dirty="0"/>
              <a:t>so that </a:t>
            </a:r>
            <a:r>
              <a:rPr lang="en-US" dirty="0" smtClean="0"/>
              <a:t>material can be sampled and treatment can be skid-tested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23394986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/>
        </p:spPr>
        <p:txBody>
          <a:bodyPr/>
          <a:lstStyle/>
          <a:p>
            <a:r>
              <a:rPr lang="en-US" sz="3800" b="1" i="1" u="sng" dirty="0" smtClean="0">
                <a:solidFill>
                  <a:srgbClr val="FF0000"/>
                </a:solidFill>
              </a:rPr>
              <a:t>Total number of contracts certified</a:t>
            </a:r>
            <a:endParaRPr lang="en-US" sz="3800" b="1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22329"/>
              </p:ext>
            </p:extLst>
          </p:nvPr>
        </p:nvGraphicFramePr>
        <p:xfrm>
          <a:off x="108857" y="87086"/>
          <a:ext cx="119634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/>
        </p:spPr>
        <p:txBody>
          <a:bodyPr/>
          <a:lstStyle/>
          <a:p>
            <a:r>
              <a:rPr lang="en-US" sz="3800" b="1" i="1" u="sng" dirty="0" smtClean="0">
                <a:solidFill>
                  <a:srgbClr val="FF0000"/>
                </a:solidFill>
              </a:rPr>
              <a:t>Percentage of completed contracts      without deficiencies</a:t>
            </a:r>
            <a:endParaRPr lang="en-US" sz="3800" b="1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485224"/>
              </p:ext>
            </p:extLst>
          </p:nvPr>
        </p:nvGraphicFramePr>
        <p:xfrm>
          <a:off x="195943" y="152400"/>
          <a:ext cx="11800114" cy="658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/>
        </p:spPr>
        <p:txBody>
          <a:bodyPr/>
          <a:lstStyle/>
          <a:p>
            <a:r>
              <a:rPr lang="en-US" sz="3600" b="1" i="1" u="sng" dirty="0" smtClean="0">
                <a:solidFill>
                  <a:srgbClr val="FF0000"/>
                </a:solidFill>
              </a:rPr>
              <a:t>Total number of bid item deficiencies/   Number of contracts with deficiencies</a:t>
            </a:r>
            <a:endParaRPr lang="en-US" sz="3600" b="1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724337"/>
              </p:ext>
            </p:extLst>
          </p:nvPr>
        </p:nvGraphicFramePr>
        <p:xfrm>
          <a:off x="174171" y="185057"/>
          <a:ext cx="11821886" cy="646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/>
        </p:spPr>
        <p:txBody>
          <a:bodyPr/>
          <a:lstStyle/>
          <a:p>
            <a:r>
              <a:rPr lang="en-US" altLang="en-US" sz="3800" b="1" i="1" u="sng" dirty="0" smtClean="0">
                <a:solidFill>
                  <a:srgbClr val="FF0000"/>
                </a:solidFill>
              </a:rPr>
              <a:t>Most frequent types of sampling deficiencies</a:t>
            </a:r>
            <a:endParaRPr lang="en-US" sz="3800" b="1" i="1" u="sng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3657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No </a:t>
            </a:r>
            <a:r>
              <a:rPr lang="en-US" altLang="en-US" dirty="0" smtClean="0"/>
              <a:t>sample/insufficient </a:t>
            </a:r>
            <a:r>
              <a:rPr lang="en-US" altLang="en-US" dirty="0"/>
              <a:t>number of samples </a:t>
            </a:r>
            <a:r>
              <a:rPr lang="en-US" altLang="en-US" dirty="0" smtClean="0"/>
              <a:t>taken</a:t>
            </a:r>
            <a:endParaRPr lang="en-US" altLang="en-US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/>
              <a:t>Data entry error (loading spreadsheets into </a:t>
            </a:r>
            <a:r>
              <a:rPr lang="en-US" altLang="en-US" dirty="0" err="1" smtClean="0"/>
              <a:t>SiteManager</a:t>
            </a:r>
            <a:r>
              <a:rPr lang="en-US" altLang="en-US" dirty="0" smtClean="0"/>
              <a:t> Materials)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/>
              <a:t>No asphalt/concrete mix design obtained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/>
              <a:t>No certification/insufficient </a:t>
            </a:r>
            <a:r>
              <a:rPr lang="en-US" altLang="en-US" dirty="0"/>
              <a:t>number of certifications </a:t>
            </a:r>
            <a:r>
              <a:rPr lang="en-US" altLang="en-US" dirty="0" smtClean="0"/>
              <a:t>obtained</a:t>
            </a:r>
            <a:endParaRPr lang="en-US" altLang="en-US" dirty="0"/>
          </a:p>
        </p:txBody>
      </p:sp>
      <p:pic>
        <p:nvPicPr>
          <p:cNvPr id="12" name="Picture 10" descr="Warm Mix Picture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48200"/>
            <a:ext cx="3410303" cy="2057400"/>
          </a:xfrm>
          <a:prstGeom prst="rect">
            <a:avLst/>
          </a:prstGeom>
          <a:noFill/>
        </p:spPr>
      </p:pic>
      <p:pic>
        <p:nvPicPr>
          <p:cNvPr id="13" name="Picture 7" descr="Computer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2286000" cy="172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Math Wo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98252"/>
            <a:ext cx="2971800" cy="23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/>
        </p:spPr>
        <p:txBody>
          <a:bodyPr/>
          <a:lstStyle/>
          <a:p>
            <a:r>
              <a:rPr lang="en-US" altLang="en-US" sz="3400" b="1" i="1" u="sng" dirty="0" err="1" smtClean="0">
                <a:solidFill>
                  <a:srgbClr val="FF0000"/>
                </a:solidFill>
              </a:rPr>
              <a:t>AASHTOWare</a:t>
            </a:r>
            <a:r>
              <a:rPr lang="en-US" altLang="en-US" sz="3400" b="1" i="1" u="sng" dirty="0" smtClean="0">
                <a:solidFill>
                  <a:srgbClr val="FF0000"/>
                </a:solidFill>
              </a:rPr>
              <a:t> Project Construction &amp; Materials</a:t>
            </a:r>
            <a:endParaRPr lang="en-US" sz="3400" b="1" i="1" u="sng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r>
              <a:rPr lang="en-US" altLang="en-US" dirty="0" smtClean="0"/>
              <a:t>Comprehensive, web-based module</a:t>
            </a:r>
            <a:endParaRPr lang="en-US" altLang="en-US" dirty="0"/>
          </a:p>
          <a:p>
            <a:pPr lvl="1"/>
            <a:r>
              <a:rPr lang="en-US" altLang="en-US" dirty="0" smtClean="0"/>
              <a:t>Covers complete construction and materials management process</a:t>
            </a:r>
          </a:p>
          <a:p>
            <a:pPr lvl="1"/>
            <a:r>
              <a:rPr lang="en-US" altLang="en-US" dirty="0" smtClean="0"/>
              <a:t>Includes laboratory information management functionality</a:t>
            </a:r>
            <a:endParaRPr lang="en-US" altLang="en-US" dirty="0"/>
          </a:p>
          <a:p>
            <a:r>
              <a:rPr lang="en-US" altLang="en-US" dirty="0" smtClean="0"/>
              <a:t>Powerful application spanning all levels of construction and materials management</a:t>
            </a:r>
          </a:p>
          <a:p>
            <a:pPr lvl="1"/>
            <a:r>
              <a:rPr lang="en-US" altLang="en-US" dirty="0" smtClean="0"/>
              <a:t>Enables personnel to progress contract and supporting documentation from award through finalization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6319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/>
        </p:spPr>
        <p:txBody>
          <a:bodyPr/>
          <a:lstStyle/>
          <a:p>
            <a:r>
              <a:rPr lang="en-US" altLang="en-US" sz="3400" b="1" i="1" u="sng" dirty="0" err="1" smtClean="0">
                <a:solidFill>
                  <a:srgbClr val="FF0000"/>
                </a:solidFill>
              </a:rPr>
              <a:t>AASHTOWare</a:t>
            </a:r>
            <a:r>
              <a:rPr lang="en-US" altLang="en-US" sz="3400" b="1" i="1" u="sng" dirty="0" smtClean="0">
                <a:solidFill>
                  <a:srgbClr val="FF0000"/>
                </a:solidFill>
              </a:rPr>
              <a:t> Project Construction &amp; Materials</a:t>
            </a:r>
            <a:endParaRPr lang="en-US" sz="3400" b="1" i="1" u="sng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r>
              <a:rPr lang="en-US" altLang="en-US" dirty="0" smtClean="0"/>
              <a:t>Able to receive proposal data from </a:t>
            </a:r>
            <a:r>
              <a:rPr lang="en-US" altLang="en-US" dirty="0" err="1" smtClean="0"/>
              <a:t>AASHTOWare</a:t>
            </a:r>
            <a:r>
              <a:rPr lang="en-US" altLang="en-US" dirty="0" smtClean="0"/>
              <a:t> Project Preconstruction and pass data to and from </a:t>
            </a:r>
            <a:r>
              <a:rPr lang="en-US" altLang="en-US" dirty="0" err="1" smtClean="0"/>
              <a:t>AASHTOWare</a:t>
            </a:r>
            <a:r>
              <a:rPr lang="en-US" altLang="en-US" dirty="0" smtClean="0"/>
              <a:t> Project Civil Rights &amp; Labor</a:t>
            </a:r>
          </a:p>
          <a:p>
            <a:r>
              <a:rPr lang="en-US" altLang="en-US" dirty="0" smtClean="0"/>
              <a:t>Able to use on any computer, laptop, or other device with internet connection</a:t>
            </a:r>
          </a:p>
          <a:p>
            <a:r>
              <a:rPr lang="en-US" altLang="en-US" dirty="0" smtClean="0"/>
              <a:t>Replaces current </a:t>
            </a:r>
            <a:r>
              <a:rPr lang="en-US" altLang="en-US" dirty="0" err="1" smtClean="0"/>
              <a:t>SiteManager</a:t>
            </a:r>
            <a:r>
              <a:rPr lang="en-US" altLang="en-US" dirty="0" smtClean="0"/>
              <a:t> and LIMS</a:t>
            </a:r>
          </a:p>
          <a:p>
            <a:r>
              <a:rPr lang="en-US" altLang="en-US" dirty="0" smtClean="0"/>
              <a:t>Begins in 2018, but full implementation will probably require two or three years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510985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/>
        </p:spPr>
        <p:txBody>
          <a:bodyPr/>
          <a:lstStyle/>
          <a:p>
            <a:r>
              <a:rPr lang="en-US" altLang="en-US" b="1" i="1" u="sng" dirty="0" smtClean="0">
                <a:solidFill>
                  <a:srgbClr val="FF0000"/>
                </a:solidFill>
              </a:rPr>
              <a:t>Points of emphasis for 2018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r>
              <a:rPr lang="en-US" altLang="en-US" dirty="0"/>
              <a:t>Get those samples and certifications!</a:t>
            </a:r>
          </a:p>
          <a:p>
            <a:pPr lvl="1"/>
            <a:r>
              <a:rPr lang="en-US" altLang="en-US" dirty="0"/>
              <a:t>Especially traffic paint, cement, </a:t>
            </a:r>
            <a:r>
              <a:rPr lang="en-US" altLang="en-US" dirty="0" smtClean="0"/>
              <a:t>fly ash, and </a:t>
            </a:r>
            <a:r>
              <a:rPr lang="en-US" altLang="en-US" dirty="0"/>
              <a:t>SS-1h emulsion</a:t>
            </a:r>
          </a:p>
          <a:p>
            <a:r>
              <a:rPr lang="en-US" altLang="en-US" dirty="0"/>
              <a:t>Ask for help when encountering problems with uploading mix design spreadsheets and AMAWs</a:t>
            </a:r>
          </a:p>
          <a:p>
            <a:r>
              <a:rPr lang="en-US" altLang="en-US" dirty="0" smtClean="0"/>
              <a:t>Collect required certifications</a:t>
            </a:r>
            <a:endParaRPr lang="en-US" altLang="en-US" dirty="0"/>
          </a:p>
          <a:p>
            <a:r>
              <a:rPr lang="en-US" altLang="en-US" dirty="0"/>
              <a:t>Complete older contracts before busy construction season starts</a:t>
            </a:r>
          </a:p>
          <a:p>
            <a:r>
              <a:rPr lang="en-US" altLang="en-US" dirty="0"/>
              <a:t>Have a safe and successful year!</a:t>
            </a:r>
          </a:p>
        </p:txBody>
      </p:sp>
    </p:spTree>
    <p:extLst>
      <p:ext uri="{BB962C8B-B14F-4D97-AF65-F5344CB8AC3E}">
        <p14:creationId xmlns:p14="http://schemas.microsoft.com/office/powerpoint/2010/main" val="814920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2018 Section Engineers Meeting</a:t>
            </a:r>
            <a:endParaRPr lang="en-US" sz="6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981200"/>
            <a:ext cx="5257800" cy="2743200"/>
          </a:xfrm>
        </p:spPr>
        <p:txBody>
          <a:bodyPr/>
          <a:lstStyle/>
          <a:p>
            <a:pPr>
              <a:buFontTx/>
              <a:buNone/>
            </a:pPr>
            <a:r>
              <a:rPr lang="en-US" sz="2900" b="1" dirty="0"/>
              <a:t>Allen H. Myers</a:t>
            </a:r>
          </a:p>
          <a:p>
            <a:pPr>
              <a:buFontTx/>
              <a:buNone/>
            </a:pPr>
            <a:r>
              <a:rPr lang="en-US" sz="2900" b="1" dirty="0" smtClean="0"/>
              <a:t>Division </a:t>
            </a:r>
            <a:r>
              <a:rPr lang="en-US" sz="2900" b="1" dirty="0"/>
              <a:t>of </a:t>
            </a:r>
            <a:r>
              <a:rPr lang="en-US" sz="2900" b="1" dirty="0" smtClean="0"/>
              <a:t>Materials</a:t>
            </a:r>
            <a:endParaRPr lang="en-US" sz="2900" b="1" dirty="0"/>
          </a:p>
          <a:p>
            <a:pPr>
              <a:buFontTx/>
              <a:buNone/>
            </a:pPr>
            <a:r>
              <a:rPr lang="en-US" sz="2900" b="1" dirty="0"/>
              <a:t>Phone:    502-564-3160</a:t>
            </a:r>
          </a:p>
          <a:p>
            <a:pPr>
              <a:buFontTx/>
              <a:buNone/>
            </a:pPr>
            <a:r>
              <a:rPr lang="en-US" sz="2900" b="1" dirty="0"/>
              <a:t>Fax:	      502-564-7034</a:t>
            </a:r>
          </a:p>
          <a:p>
            <a:pPr>
              <a:buFontTx/>
              <a:buNone/>
            </a:pPr>
            <a:r>
              <a:rPr lang="en-US" sz="2900" b="1" dirty="0"/>
              <a:t>E-Mail</a:t>
            </a:r>
            <a:r>
              <a:rPr lang="en-US" sz="2900" b="1" dirty="0" smtClean="0"/>
              <a:t>:  Allen.Myers@ky.gov</a:t>
            </a:r>
            <a:endParaRPr lang="en-US" sz="29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410200"/>
            <a:ext cx="159604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67000" y="5537537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THANK YOU!</a:t>
            </a:r>
            <a:endParaRPr lang="en-US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04999"/>
            <a:ext cx="3714215" cy="30480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800" b="1" i="1" u="sng" kern="0" dirty="0" smtClean="0">
                <a:solidFill>
                  <a:srgbClr val="FF0000"/>
                </a:solidFill>
              </a:rPr>
              <a:t>March 2017 Supplemental Specifications</a:t>
            </a:r>
            <a:endParaRPr lang="en-US" sz="3800" b="1" i="1" u="sng" kern="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5240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FHWA Stewardship Review in October 2014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Some methods of asphalt binder content determination are not “tests”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Plant recordation (printed ticket)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Back-calculation from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mm</a:t>
            </a:r>
            <a:endParaRPr lang="en-US" baseline="-25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Only ignition oven (AASHTO T 308) and extraction (Kentucky Method 405) will be allowed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kern="0" dirty="0" smtClean="0"/>
              <a:t>Department personnel will utilize contractor’s ignition oven for verification testing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8232811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70114"/>
            <a:ext cx="9144000" cy="1414061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2018 Section Engineers Meeting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2400" y="5813439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omic Sans MS" pitchFamily="66" charset="0"/>
              </a:rPr>
              <a:t>“Hollywood”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omic Sans MS" pitchFamily="66" charset="0"/>
              </a:rPr>
              <a:t>11/11/17</a:t>
            </a:r>
            <a:endParaRPr lang="en-US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1999"/>
            <a:ext cx="7772400" cy="505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723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800" b="1" i="1" u="sng" kern="0" dirty="0" smtClean="0">
                <a:solidFill>
                  <a:srgbClr val="FF0000"/>
                </a:solidFill>
              </a:rPr>
              <a:t>March 2017 Supplemental Specifications</a:t>
            </a:r>
            <a:endParaRPr lang="en-US" sz="3800" b="1" i="1" u="sng" kern="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2286000"/>
            <a:ext cx="800100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712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800" b="1" i="1" u="sng" kern="0" dirty="0" smtClean="0">
                <a:solidFill>
                  <a:srgbClr val="FF0000"/>
                </a:solidFill>
              </a:rPr>
              <a:t>March 2017 Supplemental Specifications</a:t>
            </a:r>
            <a:endParaRPr lang="en-US" sz="3800" b="1" i="1" u="sng" kern="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90600"/>
            <a:ext cx="76962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977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800" b="1" i="1" u="sng" kern="0" dirty="0" smtClean="0">
                <a:solidFill>
                  <a:srgbClr val="FF0000"/>
                </a:solidFill>
              </a:rPr>
              <a:t>March 2017 Supplemental Specifications</a:t>
            </a:r>
            <a:endParaRPr lang="en-US" sz="3800" b="1" i="1" u="sng" kern="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90600"/>
            <a:ext cx="78486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2922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800" b="1" i="1" u="sng" kern="0" dirty="0" smtClean="0">
                <a:solidFill>
                  <a:srgbClr val="FF0000"/>
                </a:solidFill>
              </a:rPr>
              <a:t>2018 Standard Specifications</a:t>
            </a:r>
            <a:endParaRPr lang="en-US" sz="3800" b="1" i="1" u="sng" kern="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Section 802 – Type B and Type S concrete admixtures will be added (currently using </a:t>
            </a:r>
            <a:r>
              <a:rPr lang="en-US" dirty="0" err="1"/>
              <a:t>KyPEL</a:t>
            </a:r>
            <a:r>
              <a:rPr lang="en-US" dirty="0"/>
              <a:t> for approval)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Section </a:t>
            </a:r>
            <a:r>
              <a:rPr lang="en-US" dirty="0" smtClean="0"/>
              <a:t>804 </a:t>
            </a:r>
            <a:r>
              <a:rPr lang="en-US" dirty="0"/>
              <a:t>– </a:t>
            </a:r>
            <a:r>
              <a:rPr lang="en-US" dirty="0" smtClean="0"/>
              <a:t>Include aggregate requirements for </a:t>
            </a:r>
            <a:r>
              <a:rPr lang="en-US" dirty="0" err="1" smtClean="0"/>
              <a:t>microsurface</a:t>
            </a:r>
            <a:r>
              <a:rPr lang="en-US" dirty="0" smtClean="0"/>
              <a:t> and cold-mix patching materials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Section 805 – Proposed changes </a:t>
            </a:r>
            <a:r>
              <a:rPr lang="en-US" dirty="0"/>
              <a:t>to deduction </a:t>
            </a:r>
            <a:r>
              <a:rPr lang="en-US" dirty="0" smtClean="0"/>
              <a:t>schedules </a:t>
            </a:r>
            <a:r>
              <a:rPr lang="en-US" dirty="0"/>
              <a:t>for </a:t>
            </a:r>
            <a:r>
              <a:rPr lang="en-US" dirty="0" smtClean="0"/>
              <a:t>Crushed Stone Base </a:t>
            </a:r>
            <a:r>
              <a:rPr lang="en-US" dirty="0"/>
              <a:t>and </a:t>
            </a:r>
            <a:r>
              <a:rPr lang="en-US" dirty="0" smtClean="0"/>
              <a:t>Dense-Graded Aggregate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Section 806 – </a:t>
            </a:r>
            <a:r>
              <a:rPr lang="en-US" dirty="0" smtClean="0"/>
              <a:t>Multiple Stress Creep Recovery </a:t>
            </a:r>
            <a:r>
              <a:rPr lang="en-US" dirty="0"/>
              <a:t>test to </a:t>
            </a:r>
            <a:r>
              <a:rPr lang="en-US" dirty="0" smtClean="0"/>
              <a:t>be required for all asphalt binders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030369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800" b="1" i="1" u="sng" kern="0" dirty="0" smtClean="0">
                <a:solidFill>
                  <a:srgbClr val="FF0000"/>
                </a:solidFill>
              </a:rPr>
              <a:t>2018 Standard Specifications</a:t>
            </a:r>
            <a:endParaRPr lang="en-US" sz="3800" b="1" i="1" u="sng" kern="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Section 807 – Preformed Compression Joint </a:t>
            </a:r>
            <a:r>
              <a:rPr lang="en-US" dirty="0" smtClean="0"/>
              <a:t>Seals to </a:t>
            </a:r>
            <a:r>
              <a:rPr lang="en-US" dirty="0"/>
              <a:t>be removed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Section 810 – Identification requirements to be added on </a:t>
            </a:r>
            <a:r>
              <a:rPr lang="en-US" i="1" dirty="0" smtClean="0"/>
              <a:t>inside</a:t>
            </a:r>
            <a:r>
              <a:rPr lang="en-US" dirty="0" smtClean="0"/>
              <a:t> of Reinforced Concrete Pipe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Section </a:t>
            </a:r>
            <a:r>
              <a:rPr lang="en-US" dirty="0" smtClean="0"/>
              <a:t>811 </a:t>
            </a:r>
            <a:r>
              <a:rPr lang="en-US" dirty="0"/>
              <a:t>– </a:t>
            </a:r>
            <a:r>
              <a:rPr lang="en-US" dirty="0" smtClean="0"/>
              <a:t>Stainless steel will not be added (continue as project-specific special note)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Section </a:t>
            </a:r>
            <a:r>
              <a:rPr lang="en-US" dirty="0" smtClean="0"/>
              <a:t>815 </a:t>
            </a:r>
            <a:r>
              <a:rPr lang="en-US" dirty="0"/>
              <a:t>– </a:t>
            </a:r>
            <a:r>
              <a:rPr lang="en-US" dirty="0" smtClean="0"/>
              <a:t>Cast Aluminum Bridge Railing Posts to be removed (lack of usage)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kern="0" dirty="0" smtClean="0"/>
              <a:t>Section 827 – Requirements for Erosion Control Blanket to revert to version in 2000 specifications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5195726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800" b="1" i="1" u="sng" kern="0" dirty="0" smtClean="0">
                <a:solidFill>
                  <a:srgbClr val="FF0000"/>
                </a:solidFill>
              </a:rPr>
              <a:t>2018 Standard Specifications</a:t>
            </a:r>
            <a:endParaRPr lang="en-US" sz="3800" b="1" i="1" u="sng" kern="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Sections 842 and 846 </a:t>
            </a:r>
            <a:r>
              <a:rPr lang="en-US" dirty="0"/>
              <a:t>– </a:t>
            </a:r>
            <a:r>
              <a:rPr lang="en-US" dirty="0" smtClean="0"/>
              <a:t>Raise minimum contrast ratio for traffic paint from 0.97 to 0.98 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Section 843 – Completely revise Geotextile Fabric requirements (thanks to Clayton Cook of Geotechnical Branch)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Concurrently update affected Kentucky Methods and List of Approved Materials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MASH versus NCHRP 350 compliance </a:t>
            </a:r>
            <a:r>
              <a:rPr lang="en-US" dirty="0"/>
              <a:t>– </a:t>
            </a:r>
            <a:r>
              <a:rPr lang="en-US" dirty="0" smtClean="0"/>
              <a:t>Observe implementation dates for new re</a:t>
            </a:r>
            <a:r>
              <a:rPr lang="en-US" altLang="en-US" kern="0" dirty="0" smtClean="0"/>
              <a:t>quirements for guardrail, sign posts, etc.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2474556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700" b="1" i="1" u="sng" kern="0" dirty="0" smtClean="0">
                <a:solidFill>
                  <a:srgbClr val="FF0000"/>
                </a:solidFill>
              </a:rPr>
              <a:t>Updated Asphalt Mixture Selection Warrants</a:t>
            </a:r>
            <a:endParaRPr lang="en-US" sz="3700" b="1" i="1" u="sng" kern="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371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Transition from “equivalent single-axle loads” (ESALs) </a:t>
            </a:r>
            <a:r>
              <a:rPr lang="en-US" dirty="0"/>
              <a:t>to </a:t>
            </a:r>
            <a:r>
              <a:rPr lang="en-US" dirty="0" smtClean="0"/>
              <a:t>“average </a:t>
            </a:r>
            <a:r>
              <a:rPr lang="en-US" dirty="0"/>
              <a:t>annual daily truck </a:t>
            </a:r>
            <a:r>
              <a:rPr lang="en-US" dirty="0" smtClean="0"/>
              <a:t>traffic” (AADT) 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Requires lift thickness of 1.50 </a:t>
            </a:r>
            <a:r>
              <a:rPr lang="en-US" dirty="0"/>
              <a:t>inches </a:t>
            </a:r>
            <a:r>
              <a:rPr lang="en-US" dirty="0" smtClean="0"/>
              <a:t>for surface mixtures (instead </a:t>
            </a:r>
            <a:r>
              <a:rPr lang="en-US" dirty="0"/>
              <a:t>of </a:t>
            </a:r>
            <a:r>
              <a:rPr lang="en-US" dirty="0" smtClean="0"/>
              <a:t>previous 1.25 inches) </a:t>
            </a:r>
            <a:r>
              <a:rPr lang="en-US" dirty="0"/>
              <a:t>on new </a:t>
            </a:r>
            <a:r>
              <a:rPr lang="en-US" dirty="0" smtClean="0"/>
              <a:t>construction </a:t>
            </a:r>
            <a:r>
              <a:rPr lang="en-US" dirty="0"/>
              <a:t>and </a:t>
            </a:r>
            <a:r>
              <a:rPr lang="en-US" dirty="0" smtClean="0"/>
              <a:t>rehabilitation projects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Requires 0.38-inch nominal-maximum </a:t>
            </a:r>
            <a:r>
              <a:rPr lang="en-US" dirty="0"/>
              <a:t>aggregate size (NMAS) </a:t>
            </a:r>
            <a:r>
              <a:rPr lang="en-US" dirty="0" smtClean="0"/>
              <a:t>for Type A and B polish-resistant mixtures in District #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357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A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2CC86BF0B59418A9A28F148D04210" ma:contentTypeVersion="1" ma:contentTypeDescription="Create a new document." ma:contentTypeScope="" ma:versionID="bae938c8099f2e511549e868f79fe92a">
  <xsd:schema xmlns:xsd="http://www.w3.org/2001/XMLSchema" xmlns:xs="http://www.w3.org/2001/XMLSchema" xmlns:p="http://schemas.microsoft.com/office/2006/metadata/properties" xmlns:ns2="73650535-4fd3-406b-a6c4-eaed906392d4" targetNamespace="http://schemas.microsoft.com/office/2006/metadata/properties" ma:root="true" ma:fieldsID="f26618319de0826ac14b9e3d876d0433" ns2:_="">
    <xsd:import namespace="73650535-4fd3-406b-a6c4-eaed906392d4"/>
    <xsd:element name="properties">
      <xsd:complexType>
        <xsd:sequence>
          <xsd:element name="documentManagement">
            <xsd:complexType>
              <xsd:all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50535-4fd3-406b-a6c4-eaed906392d4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3650535-4fd3-406b-a6c4-eaed906392d4">2018</Year>
  </documentManagement>
</p:properties>
</file>

<file path=customXml/itemProps1.xml><?xml version="1.0" encoding="utf-8"?>
<ds:datastoreItem xmlns:ds="http://schemas.openxmlformats.org/officeDocument/2006/customXml" ds:itemID="{E4BBDD16-8720-42EA-9ACB-9BF78A1DFB87}"/>
</file>

<file path=customXml/itemProps2.xml><?xml version="1.0" encoding="utf-8"?>
<ds:datastoreItem xmlns:ds="http://schemas.openxmlformats.org/officeDocument/2006/customXml" ds:itemID="{965C714D-9ECB-42F6-A7B7-B2B142926538}"/>
</file>

<file path=customXml/itemProps3.xml><?xml version="1.0" encoding="utf-8"?>
<ds:datastoreItem xmlns:ds="http://schemas.openxmlformats.org/officeDocument/2006/customXml" ds:itemID="{3E0468D7-AF98-414C-B895-A4182BEAD09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16408</TotalTime>
  <Words>719</Words>
  <Application>Microsoft Office PowerPoint</Application>
  <PresentationFormat>On-screen Show (4:3)</PresentationFormat>
  <Paragraphs>97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Comic Sans MS</vt:lpstr>
      <vt:lpstr>Times New Roman</vt:lpstr>
      <vt:lpstr>Default Design</vt:lpstr>
      <vt:lpstr>2018 Section Engineers Meeting  “Materials Topics”  Michael Black (for Allen Myers) Division of Materials  February 6,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number of contracts certified</vt:lpstr>
      <vt:lpstr>Percentage of completed contracts      without deficiencies</vt:lpstr>
      <vt:lpstr>Total number of bid item deficiencies/   Number of contracts with deficiencies</vt:lpstr>
      <vt:lpstr>Most frequent types of sampling deficiencies</vt:lpstr>
      <vt:lpstr>AASHTOWare Project Construction &amp; Materials</vt:lpstr>
      <vt:lpstr>AASHTOWare Project Construction &amp; Materials</vt:lpstr>
      <vt:lpstr>Points of emphasis for 2018</vt:lpstr>
      <vt:lpstr>2018 Section Engineers Meeting</vt:lpstr>
      <vt:lpstr>2018 Section Engineers Meeting</vt:lpstr>
    </vt:vector>
  </TitlesOfParts>
  <Company>Faith Assembly of God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2001 PAIKY Summer Meeting</dc:title>
  <dc:creator>Garrol Finch</dc:creator>
  <cp:lastModifiedBy>Black, Michael (KYTC-WSC)</cp:lastModifiedBy>
  <cp:revision>959</cp:revision>
  <cp:lastPrinted>2018-02-06T13:11:14Z</cp:lastPrinted>
  <dcterms:created xsi:type="dcterms:W3CDTF">2001-08-06T00:10:35Z</dcterms:created>
  <dcterms:modified xsi:type="dcterms:W3CDTF">2018-02-06T13:13:13Z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0x0101002212CC86BF0B59418A9A28F148D04210</vt:lpwstr>
  </property>
</Properties>
</file>